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1" r:id="rId2"/>
    <p:sldId id="275" r:id="rId3"/>
    <p:sldId id="267" r:id="rId4"/>
    <p:sldId id="263" r:id="rId5"/>
    <p:sldId id="265" r:id="rId6"/>
    <p:sldId id="266" r:id="rId7"/>
    <p:sldId id="268" r:id="rId8"/>
    <p:sldId id="270" r:id="rId9"/>
    <p:sldId id="274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F21"/>
    <a:srgbClr val="EEEC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6081" autoAdjust="0"/>
  </p:normalViewPr>
  <p:slideViewPr>
    <p:cSldViewPr>
      <p:cViewPr varScale="1">
        <p:scale>
          <a:sx n="82" d="100"/>
          <a:sy n="82" d="100"/>
        </p:scale>
        <p:origin x="-12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BAC61-7A7A-4EC3-9E0C-8EB592D9BC34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B3217-72EE-40A3-84BB-039E9CDCC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04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B3217-72EE-40A3-84BB-039E9CDCC18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766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B3217-72EE-40A3-84BB-039E9CDCC18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76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B3217-72EE-40A3-84BB-039E9CDCC18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64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B3217-72EE-40A3-84BB-039E9CDCC1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64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B3217-72EE-40A3-84BB-039E9CDCC1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64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B3217-72EE-40A3-84BB-039E9CDCC1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64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B3217-72EE-40A3-84BB-039E9CDCC1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64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B3217-72EE-40A3-84BB-039E9CDCC1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64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B3217-72EE-40A3-84BB-039E9CDCC18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64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B3217-72EE-40A3-84BB-039E9CDCC18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64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9DCB-6BF3-4FE8-8253-AE6ED960CCEB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DA28-BBFC-4871-8585-217BB5B309E2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474E-4DE9-4621-A3D5-4544BBB8F530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039-5CDF-43A8-8C12-9FBE23FDE939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A43A-E832-48C4-82D3-53AAC60D05AA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1F8C-E580-4451-AEF0-68E3EF931485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84DC-F2EE-4AC9-918F-E8A01CD56DCC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E392-0A0A-450C-A224-8F75708EB829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4C2-EF65-447D-AE01-C5C3A604D536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428E-3486-4FE1-99B1-7D569A372408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249E-F9F4-45A0-99AB-4D6ED9A943D6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3197-F085-476F-A227-7F650695E12F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388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16416" y="292278"/>
            <a:ext cx="48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8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316416" y="29258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1052736"/>
            <a:ext cx="8496944" cy="36004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Краткая информация о Фирме «АНКАД»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3563888" y="1772816"/>
            <a:ext cx="5328592" cy="936104"/>
          </a:xfrm>
          <a:prstGeom prst="snip2Diag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Фирма «АНКАД» основана в 1991 г. и известна как одна из ведущих компаний-производителей решений по обеспечению информационной безопасности.</a:t>
            </a:r>
            <a:r>
              <a:rPr lang="ru-RU" dirty="0" smtClean="0">
                <a:latin typeface="Myriad Pro Cond" panose="020B0506030403020204" pitchFamily="34" charset="0"/>
              </a:rPr>
              <a:t> </a:t>
            </a:r>
            <a:endParaRPr lang="ru-RU" dirty="0">
              <a:latin typeface="Myriad Pro Cond" panose="020B0506030403020204" pitchFamily="34" charset="0"/>
            </a:endParaRP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323528" y="3212976"/>
            <a:ext cx="5184576" cy="2808312"/>
          </a:xfrm>
          <a:prstGeom prst="snip2Diag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Основные направления деятельности компании включают</a:t>
            </a:r>
            <a:r>
              <a:rPr lang="en-US" sz="1600" dirty="0" smtClean="0"/>
              <a:t> </a:t>
            </a:r>
            <a:r>
              <a:rPr lang="ru-RU" sz="1600" dirty="0" smtClean="0"/>
              <a:t>в себя разработку, производство и поставку аппаратных</a:t>
            </a:r>
            <a:r>
              <a:rPr lang="en-US" sz="1600" dirty="0" smtClean="0"/>
              <a:t> </a:t>
            </a:r>
            <a:r>
              <a:rPr lang="ru-RU" sz="1600" dirty="0" smtClean="0"/>
              <a:t>и программных средств: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криптографической защиты информации;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электронной подписи;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защиты от несанкционированного доступа;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разграничения доступа к компьютерным ресурсам;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построения защищенных телекоммуникационных сетей;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обеспечения безопасности персональных данных.</a:t>
            </a:r>
            <a:endParaRPr lang="ru-RU" sz="1600" dirty="0"/>
          </a:p>
        </p:txBody>
      </p:sp>
      <p:pic>
        <p:nvPicPr>
          <p:cNvPr id="24" name="Рисунок 23" descr="miniPCI-Lo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2566035" cy="1499235"/>
          </a:xfrm>
          <a:prstGeom prst="rect">
            <a:avLst/>
          </a:prstGeom>
        </p:spPr>
      </p:pic>
      <p:pic>
        <p:nvPicPr>
          <p:cNvPr id="25" name="Рисунок 24" descr="КРИПТОН-ТК L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2697" y="3068960"/>
            <a:ext cx="3511303" cy="26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7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316416" y="29258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1052736"/>
            <a:ext cx="8928992" cy="36004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Спектр применений беспилотных летательных аппаратов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 descr="edda89476f478294cc83578a622bbb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484784"/>
            <a:ext cx="2808312" cy="1722432"/>
          </a:xfrm>
          <a:prstGeom prst="rect">
            <a:avLst/>
          </a:prstGeom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084168" y="3027196"/>
            <a:ext cx="2808312" cy="360040"/>
          </a:xfrm>
          <a:prstGeom prst="snip2Diag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 algn="ctr"/>
            <a:r>
              <a:rPr lang="ru-RU" sz="1600" dirty="0" smtClean="0"/>
              <a:t>Перевозки</a:t>
            </a:r>
          </a:p>
        </p:txBody>
      </p:sp>
      <p:pic>
        <p:nvPicPr>
          <p:cNvPr id="9" name="Рисунок 8" descr="20787357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484784"/>
            <a:ext cx="2808312" cy="2106234"/>
          </a:xfrm>
          <a:prstGeom prst="rect">
            <a:avLst/>
          </a:prstGeom>
        </p:spPr>
      </p:pic>
      <p:pic>
        <p:nvPicPr>
          <p:cNvPr id="10" name="Рисунок 9" descr="441f658400392a62c74bd85a174385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24" y="3864343"/>
            <a:ext cx="2808312" cy="1755195"/>
          </a:xfrm>
          <a:prstGeom prst="rect">
            <a:avLst/>
          </a:prstGeom>
        </p:spPr>
      </p:pic>
      <p:pic>
        <p:nvPicPr>
          <p:cNvPr id="11" name="Рисунок 10" descr="pole-pshenica-urozhay-kolos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864343"/>
            <a:ext cx="2808312" cy="1755195"/>
          </a:xfrm>
          <a:prstGeom prst="rect">
            <a:avLst/>
          </a:prstGeom>
        </p:spPr>
      </p:pic>
      <p:pic>
        <p:nvPicPr>
          <p:cNvPr id="15" name="Рисунок 14" descr="CrORAiXVUAApha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022752"/>
            <a:ext cx="2448272" cy="3106944"/>
          </a:xfrm>
          <a:prstGeom prst="rect">
            <a:avLst/>
          </a:prstGeom>
        </p:spPr>
      </p:pic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2987824" y="3038256"/>
            <a:ext cx="2952328" cy="622027"/>
          </a:xfrm>
          <a:prstGeom prst="snip2Diag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Дистанционное зондирование земли и мониторинг</a:t>
            </a: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6084168" y="5503303"/>
            <a:ext cx="2808312" cy="360040"/>
          </a:xfrm>
          <a:prstGeom prst="snip2Diag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 algn="ctr"/>
            <a:r>
              <a:rPr lang="ru-RU" sz="1600" dirty="0"/>
              <a:t>Сельское хозяйство</a:t>
            </a: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323528" y="5099889"/>
            <a:ext cx="2448272" cy="360040"/>
          </a:xfrm>
          <a:prstGeom prst="snip2Diag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 algn="ctr"/>
            <a:r>
              <a:rPr lang="ru-RU" sz="1600" dirty="0" smtClean="0"/>
              <a:t>Поиск и спасание</a:t>
            </a: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3048024" y="5503303"/>
            <a:ext cx="2808312" cy="360040"/>
          </a:xfrm>
          <a:prstGeom prst="snip2Diag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 algn="ctr"/>
            <a:r>
              <a:rPr lang="ru-RU" sz="1600" dirty="0"/>
              <a:t>Космические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20817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611560" y="1700808"/>
            <a:ext cx="7848872" cy="1728192"/>
          </a:xfrm>
          <a:prstGeom prst="snip2Diag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Нарушение частной жизни граждан.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Нарушение безопасности полетов пилотируемых летательных аппаратов, создание помех в работе аэропортов.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Несанкционированная перевозка запрещенных или опасных грузов, включая наркотические вещества.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Проведение террористических актов с использованием БПЛА.</a:t>
            </a:r>
            <a:endParaRPr lang="ru-RU" dirty="0"/>
          </a:p>
        </p:txBody>
      </p:sp>
      <p:pic>
        <p:nvPicPr>
          <p:cNvPr id="16" name="Рисунок 15" descr="Новость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9144000" cy="4047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8424" y="29258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052736"/>
            <a:ext cx="8496944" cy="36004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Основные угрозы со стороны пользователей БПЛА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7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388424" y="29258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5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1052736"/>
            <a:ext cx="8496944" cy="36004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Неизвестный БПЛА во время публичного выступления А.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Меркель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Рисунок 8" descr="1414683557951_wps_9_dr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485238"/>
            <a:ext cx="6624736" cy="46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7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611560" y="1556792"/>
            <a:ext cx="7920880" cy="720080"/>
          </a:xfrm>
          <a:prstGeom prst="snip2Diag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Защита легально используемых БПЛА.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Противодействие угрозам неправомерного использования БПЛА.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8424" y="29258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6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1052736"/>
            <a:ext cx="8496944" cy="36004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Категории средств защиты в отношении БПЛА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 descr="news-aerialtronics-security-bosch-uas-drone-1200x5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8244408" cy="34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7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спилотники-для-Серге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888" y="1412776"/>
            <a:ext cx="7708536" cy="46728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8316416" y="29258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7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283968" y="2420888"/>
            <a:ext cx="936104" cy="576064"/>
          </a:xfrm>
          <a:prstGeom prst="line">
            <a:avLst/>
          </a:prstGeom>
          <a:ln>
            <a:solidFill>
              <a:schemeClr val="accent6"/>
            </a:solidFill>
            <a:headEnd type="oval"/>
            <a:tailEnd type="oval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8" name="Прямая соединительная линия 7"/>
          <p:cNvCxnSpPr>
            <a:endCxn id="15" idx="1"/>
          </p:cNvCxnSpPr>
          <p:nvPr/>
        </p:nvCxnSpPr>
        <p:spPr>
          <a:xfrm flipH="1" flipV="1">
            <a:off x="1763688" y="3471207"/>
            <a:ext cx="864096" cy="461850"/>
          </a:xfrm>
          <a:prstGeom prst="line">
            <a:avLst/>
          </a:prstGeom>
          <a:ln>
            <a:solidFill>
              <a:schemeClr val="accent6"/>
            </a:solidFill>
            <a:headEnd type="oval"/>
            <a:tailEnd type="oval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1" name="Прямая соединительная линия 10"/>
          <p:cNvCxnSpPr>
            <a:endCxn id="18" idx="2"/>
          </p:cNvCxnSpPr>
          <p:nvPr/>
        </p:nvCxnSpPr>
        <p:spPr>
          <a:xfrm>
            <a:off x="2843808" y="4653136"/>
            <a:ext cx="864096" cy="474255"/>
          </a:xfrm>
          <a:prstGeom prst="line">
            <a:avLst/>
          </a:prstGeom>
          <a:ln>
            <a:solidFill>
              <a:schemeClr val="accent6"/>
            </a:solidFill>
            <a:headEnd type="oval"/>
            <a:tailEnd type="oval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940152" y="3356992"/>
            <a:ext cx="432048" cy="288033"/>
          </a:xfrm>
          <a:prstGeom prst="line">
            <a:avLst/>
          </a:prstGeom>
          <a:ln>
            <a:solidFill>
              <a:schemeClr val="accent6"/>
            </a:solidFill>
            <a:headEnd type="oval"/>
            <a:tailEnd type="oval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68144" y="3933056"/>
            <a:ext cx="504056" cy="216024"/>
          </a:xfrm>
          <a:prstGeom prst="line">
            <a:avLst/>
          </a:prstGeom>
          <a:ln>
            <a:solidFill>
              <a:schemeClr val="accent6"/>
            </a:solidFill>
            <a:headEnd type="oval"/>
            <a:tailEnd type="oval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827584" y="2895143"/>
            <a:ext cx="1872208" cy="576064"/>
          </a:xfrm>
          <a:prstGeom prst="snip2Diag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3663" lvl="0" indent="-1588" algn="ctr"/>
            <a:r>
              <a:rPr lang="ru-RU" sz="1600" dirty="0" smtClean="0"/>
              <a:t>Защита данных на борту БПЛА</a:t>
            </a:r>
            <a:endParaRPr lang="ru-RU" sz="1600" dirty="0"/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148064" y="1772816"/>
            <a:ext cx="3024336" cy="690279"/>
          </a:xfrm>
          <a:prstGeom prst="snip2Diag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3663" lvl="0" indent="-1588" algn="ctr"/>
            <a:r>
              <a:rPr lang="ru-RU" sz="1600" dirty="0" smtClean="0"/>
              <a:t>Защита каналов управления и мониторинга</a:t>
            </a:r>
            <a:endParaRPr lang="ru-RU" sz="1600" dirty="0"/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6372200" y="3501008"/>
            <a:ext cx="2016224" cy="648072"/>
          </a:xfrm>
          <a:prstGeom prst="snip2Diag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3663" lvl="0" indent="-1588" algn="ctr"/>
            <a:r>
              <a:rPr lang="ru-RU" sz="1600" dirty="0" smtClean="0"/>
              <a:t>Защищенное взаимодействие</a:t>
            </a:r>
            <a:endParaRPr lang="ru-RU" sz="1600" dirty="0"/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3707904" y="4839359"/>
            <a:ext cx="2592288" cy="576064"/>
          </a:xfrm>
          <a:prstGeom prst="snip2Diag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3663" lvl="0" indent="-1588" algn="ctr"/>
            <a:r>
              <a:rPr lang="ru-RU" sz="1600" dirty="0" smtClean="0"/>
              <a:t>Защита передаваемых данных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1052736"/>
            <a:ext cx="8928992" cy="36004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Средства защиты информации для легально используемых БПЛА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7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369986" y="292278"/>
            <a:ext cx="37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1048568"/>
            <a:ext cx="9144000" cy="36004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Необходимые меры по защите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1484784"/>
          <a:ext cx="8568953" cy="4621669"/>
        </p:xfrm>
        <a:graphic>
          <a:graphicData uri="http://schemas.openxmlformats.org/drawingml/2006/table">
            <a:tbl>
              <a:tblPr/>
              <a:tblGrid>
                <a:gridCol w="299683"/>
                <a:gridCol w="3734021"/>
                <a:gridCol w="4535249"/>
              </a:tblGrid>
              <a:tr h="332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информационного обмена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Меры по защите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Команды управления БПЛА со стороны наземной инфраструктуры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Аутентификация управляющей стороны, защита целостности, защита от повторов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Мониторинг состояния БПЛА и телеметрическая информация, отчеты о выполнении управляющих команд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Взаимная аутентификация, защита целостности, защита от повторов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Полезная информация, передаваемая со стороны БПЛА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Взаимная аутентификация, защита целостности, защита конфиденциальности (в зависимости от вида передаваемой информации), защита от повторов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Информация, хранящаяся или обрабатываемая на борту БПЛА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Защита целостности, защита конфиденциальности (в зависимости от вида передаваемой информации)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Взаимодействие БПЛА между собой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Взаимная аутентификация, защита целостности, защита от повторов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17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79512" y="1484784"/>
            <a:ext cx="8784976" cy="1080120"/>
          </a:xfrm>
          <a:prstGeom prst="snip2Diag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3663"/>
            <a:r>
              <a:rPr lang="ru-RU" i="1" dirty="0" smtClean="0"/>
              <a:t>Тема НИОКР</a:t>
            </a:r>
            <a:r>
              <a:rPr lang="ru-RU" dirty="0" smtClean="0"/>
              <a:t>: «</a:t>
            </a:r>
            <a:r>
              <a:rPr lang="ru-RU" dirty="0" smtClean="0"/>
              <a:t>Исследование и разработка алгоритмов и протоколов обеспечения защищенной передачи данных в рамках информационного обмена беспилотных авиационных систем между собой и с наземной инфраструктурой</a:t>
            </a:r>
            <a:r>
              <a:rPr lang="ru-RU" dirty="0" smtClean="0"/>
              <a:t>».</a:t>
            </a:r>
            <a:endParaRPr lang="ru-R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316416" y="292278"/>
            <a:ext cx="48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9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1052736"/>
            <a:ext cx="8928992" cy="36004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Текущий проект в рамках конкурса «Развитие-НТИ-1»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79512" y="2780928"/>
            <a:ext cx="8784976" cy="3240360"/>
          </a:xfrm>
          <a:prstGeom prst="snip2Diag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Этап 1:</a:t>
            </a:r>
            <a:r>
              <a:rPr lang="ru-RU" dirty="0" smtClean="0"/>
              <a:t> </a:t>
            </a:r>
            <a:r>
              <a:rPr lang="ru-RU" dirty="0" smtClean="0"/>
              <a:t>1) Анализ </a:t>
            </a:r>
            <a:r>
              <a:rPr lang="ru-RU" dirty="0" smtClean="0"/>
              <a:t>существующих алгоритмов и протоколов защиты информации, передаваемой по сетевым соединениям, включая беспроводные, и их применимости для обеспечения защиты информационного обмена беспилотных авиационных систем (БАС) и беспилотных воздушных судов (БВС).</a:t>
            </a:r>
          </a:p>
          <a:p>
            <a:r>
              <a:rPr lang="ru-RU" dirty="0" smtClean="0"/>
              <a:t>2) Анализ </a:t>
            </a:r>
            <a:r>
              <a:rPr lang="ru-RU" dirty="0" smtClean="0"/>
              <a:t>основных аппаратных и программных платформ, используемых для построения информационных систем существующих и перспективных БАС и БВС, разработка предельных требований по ресурсоемкости к алгоритмам и протоколам защиты, предназначенным для применения на данных аппаратных платформах.</a:t>
            </a:r>
          </a:p>
          <a:p>
            <a:r>
              <a:rPr lang="ru-RU" dirty="0" smtClean="0"/>
              <a:t>3) Изготовление </a:t>
            </a:r>
            <a:r>
              <a:rPr lang="ru-RU" dirty="0" smtClean="0"/>
              <a:t>стенда для испытаний </a:t>
            </a:r>
            <a:r>
              <a:rPr lang="ru-RU" dirty="0" smtClean="0"/>
              <a:t>разрабатываемого программного </a:t>
            </a:r>
            <a:r>
              <a:rPr lang="ru-RU" dirty="0" smtClean="0"/>
              <a:t>обеспечения</a:t>
            </a:r>
            <a:r>
              <a:rPr lang="ru-RU" dirty="0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0817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433</Words>
  <Application>Microsoft Office PowerPoint</Application>
  <PresentationFormat>Экран (4:3)</PresentationFormat>
  <Paragraphs>72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Двинских</dc:creator>
  <cp:lastModifiedBy>Serg</cp:lastModifiedBy>
  <cp:revision>219</cp:revision>
  <dcterms:created xsi:type="dcterms:W3CDTF">2014-09-12T06:50:56Z</dcterms:created>
  <dcterms:modified xsi:type="dcterms:W3CDTF">2017-10-09T10:07:38Z</dcterms:modified>
</cp:coreProperties>
</file>